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2" Type="http://schemas.openxmlformats.org/officeDocument/2006/relationships/slide" Target="slides/slide7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647f440681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647f440681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6465b34e2e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6465b34e2e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647f44068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647f44068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6465b34e2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6465b34e2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6465b34e2e_1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6465b34e2e_1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6465b34e2e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6465b34e2e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jpg"/><Relationship Id="rId4" Type="http://schemas.openxmlformats.org/officeDocument/2006/relationships/image" Target="../media/image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Relationship Id="rId4" Type="http://schemas.openxmlformats.org/officeDocument/2006/relationships/image" Target="../media/image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jpg"/><Relationship Id="rId4" Type="http://schemas.openxmlformats.org/officeDocument/2006/relationships/image" Target="../media/image9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jpg"/><Relationship Id="rId4" Type="http://schemas.openxmlformats.org/officeDocument/2006/relationships/image" Target="../media/image1.gif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0" y="1279925"/>
            <a:ext cx="8520600" cy="250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1400"/>
              </a:spcBef>
              <a:spcAft>
                <a:spcPts val="0"/>
              </a:spcAft>
              <a:buNone/>
            </a:pPr>
            <a:r>
              <a:rPr b="1" lang="en" sz="4800"/>
              <a:t>Assignment: </a:t>
            </a:r>
            <a:endParaRPr b="1" sz="4800"/>
          </a:p>
          <a:p>
            <a:pPr indent="0" lvl="0" marL="0" rtl="0" algn="ctr"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4800"/>
              <a:t>Formal deconstruction of an </a:t>
            </a:r>
            <a:endParaRPr b="1" sz="4800"/>
          </a:p>
          <a:p>
            <a:pPr indent="0" lvl="0" marL="0" rtl="0" algn="ctr">
              <a:spcBef>
                <a:spcPts val="1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4800"/>
              <a:t>old master style painting</a:t>
            </a:r>
            <a:endParaRPr sz="4800"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en" sz="3000"/>
              <a:t>Formal deconstruction of an </a:t>
            </a:r>
            <a:endParaRPr b="1" sz="3000"/>
          </a:p>
          <a:p>
            <a:pPr indent="0" lvl="0" marL="0" rtl="0" algn="l">
              <a:lnSpc>
                <a:spcPct val="100000"/>
              </a:lnSpc>
              <a:spcBef>
                <a:spcPts val="1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3000"/>
              <a:t>old master style painting </a:t>
            </a:r>
            <a:endParaRPr sz="3000"/>
          </a:p>
        </p:txBody>
      </p:sp>
      <p:sp>
        <p:nvSpPr>
          <p:cNvPr id="61" name="Google Shape;61;p14"/>
          <p:cNvSpPr txBox="1"/>
          <p:nvPr>
            <p:ph idx="1" type="subTitle"/>
          </p:nvPr>
        </p:nvSpPr>
        <p:spPr>
          <a:xfrm>
            <a:off x="311700" y="2681725"/>
            <a:ext cx="7696200" cy="23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1"/>
                </a:solidFill>
              </a:rPr>
              <a:t>Goal:</a:t>
            </a:r>
            <a:r>
              <a:rPr lang="en" sz="1100">
                <a:solidFill>
                  <a:schemeClr val="dk1"/>
                </a:solidFill>
              </a:rPr>
              <a:t> Deconstruction. To </a:t>
            </a:r>
            <a:r>
              <a:rPr lang="en" sz="1100">
                <a:solidFill>
                  <a:schemeClr val="dk1"/>
                </a:solidFill>
              </a:rPr>
              <a:t>deconstruct</a:t>
            </a:r>
            <a:r>
              <a:rPr lang="en" sz="1100">
                <a:solidFill>
                  <a:schemeClr val="dk1"/>
                </a:solidFill>
              </a:rPr>
              <a:t> is to take something apart with the purpose of learning about its structure. </a:t>
            </a:r>
            <a:endParaRPr sz="1050">
              <a:solidFill>
                <a:srgbClr val="333333"/>
              </a:solidFill>
              <a:highlight>
                <a:srgbClr val="FBFBFB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1"/>
                </a:solidFill>
              </a:rPr>
              <a:t>Instructions:</a:t>
            </a:r>
            <a:r>
              <a:rPr lang="en" sz="1100">
                <a:solidFill>
                  <a:schemeClr val="dk1"/>
                </a:solidFill>
              </a:rPr>
              <a:t> </a:t>
            </a:r>
            <a:r>
              <a:rPr lang="en" sz="1100">
                <a:solidFill>
                  <a:schemeClr val="dk1"/>
                </a:solidFill>
              </a:rPr>
              <a:t>Analyze/deconstruct the structure of an old master painting for its shapes, patterns, colors and symbols. Use tracing paper to find the main composition elements: line, pattern and shape (tracing paper will help reveal the hidden structure of the painting). R</a:t>
            </a:r>
            <a:r>
              <a:rPr lang="en" sz="1100">
                <a:solidFill>
                  <a:schemeClr val="dk1"/>
                </a:solidFill>
              </a:rPr>
              <a:t>eimagine and recombine these elements into a new composition. 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100">
                <a:solidFill>
                  <a:schemeClr val="dk1"/>
                </a:solidFill>
              </a:rPr>
              <a:t>Documentation</a:t>
            </a:r>
            <a:r>
              <a:rPr lang="en" sz="1100">
                <a:solidFill>
                  <a:schemeClr val="dk1"/>
                </a:solidFill>
              </a:rPr>
              <a:t>: Include preparatory sketches in your portfolio along with the finished work.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100">
                <a:solidFill>
                  <a:schemeClr val="dk1"/>
                </a:solidFill>
              </a:rPr>
              <a:t>Color Palette: </a:t>
            </a:r>
            <a:r>
              <a:rPr lang="en" sz="1100">
                <a:solidFill>
                  <a:schemeClr val="dk1"/>
                </a:solidFill>
              </a:rPr>
              <a:t>Make a conscious choice of which color combinations you will use. Also think about Itten’s Color C</a:t>
            </a:r>
            <a:r>
              <a:rPr lang="en" sz="1100">
                <a:solidFill>
                  <a:schemeClr val="dk1"/>
                </a:solidFill>
              </a:rPr>
              <a:t>ontrasts</a:t>
            </a:r>
            <a:r>
              <a:rPr lang="en" sz="1100">
                <a:solidFill>
                  <a:schemeClr val="dk1"/>
                </a:solidFill>
              </a:rPr>
              <a:t> and consider which contrast you would like to work with. Note: As your painting </a:t>
            </a:r>
            <a:r>
              <a:rPr lang="en" sz="1100">
                <a:solidFill>
                  <a:schemeClr val="dk1"/>
                </a:solidFill>
              </a:rPr>
              <a:t>develops</a:t>
            </a:r>
            <a:r>
              <a:rPr lang="en" sz="1100">
                <a:solidFill>
                  <a:schemeClr val="dk1"/>
                </a:solidFill>
              </a:rPr>
              <a:t> you may change your mind.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100">
                <a:solidFill>
                  <a:schemeClr val="dk1"/>
                </a:solidFill>
              </a:rPr>
              <a:t>Materials:</a:t>
            </a:r>
            <a:r>
              <a:rPr lang="en" sz="1100">
                <a:solidFill>
                  <a:schemeClr val="dk1"/>
                </a:solidFill>
              </a:rPr>
              <a:t> Pencils, tracing paper, camera, large canvas board, paints, brushes, etc.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700" y="649950"/>
            <a:ext cx="4315752" cy="3544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57724" y="649950"/>
            <a:ext cx="4710076" cy="3544325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5"/>
          <p:cNvSpPr txBox="1"/>
          <p:nvPr>
            <p:ph idx="1" type="subTitle"/>
          </p:nvPr>
        </p:nvSpPr>
        <p:spPr>
          <a:xfrm>
            <a:off x="224875" y="4211625"/>
            <a:ext cx="8520600" cy="79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Left, Paul Cezanne, Card Players, oil on canvas, </a:t>
            </a:r>
            <a:r>
              <a:rPr lang="en" sz="1150">
                <a:solidFill>
                  <a:srgbClr val="54595D"/>
                </a:solidFill>
                <a:highlight>
                  <a:srgbClr val="F8F9FA"/>
                </a:highlight>
              </a:rPr>
              <a:t> (ca.1894-1895)</a:t>
            </a:r>
            <a:r>
              <a:rPr lang="en" sz="1100"/>
              <a:t> </a:t>
            </a:r>
            <a:r>
              <a:rPr lang="en" sz="1000">
                <a:solidFill>
                  <a:srgbClr val="222222"/>
                </a:solidFill>
                <a:highlight>
                  <a:srgbClr val="F8F9FA"/>
                </a:highlight>
              </a:rPr>
              <a:t>Height: 18.7 ″; Width: 57 22.4 ″</a:t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Right, Larry Rivers , Untitled, oil on canvas. </a:t>
            </a:r>
            <a:r>
              <a:rPr lang="en" sz="1150">
                <a:solidFill>
                  <a:srgbClr val="54595D"/>
                </a:solidFill>
                <a:highlight>
                  <a:srgbClr val="F8F9FA"/>
                </a:highlight>
              </a:rPr>
              <a:t>(ca.1965)</a:t>
            </a:r>
            <a:endParaRPr sz="11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>
            <p:ph idx="1" type="subTitle"/>
          </p:nvPr>
        </p:nvSpPr>
        <p:spPr>
          <a:xfrm>
            <a:off x="1306250" y="4211625"/>
            <a:ext cx="7387200" cy="79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Left, Diego Velasquez, Las Meninas, oil oncanvas, 318 cm × 276 cm (125.2 in × 108.7 in) 1656</a:t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Right, Pablo Picasso, acrylic and oil on canvas, </a:t>
            </a:r>
            <a:r>
              <a:rPr lang="en" sz="1150">
                <a:solidFill>
                  <a:srgbClr val="54595D"/>
                </a:solidFill>
                <a:highlight>
                  <a:srgbClr val="F8F9FA"/>
                </a:highlight>
              </a:rPr>
              <a:t>1957</a:t>
            </a:r>
            <a:endParaRPr sz="1100"/>
          </a:p>
        </p:txBody>
      </p:sp>
      <p:pic>
        <p:nvPicPr>
          <p:cNvPr id="74" name="Google Shape;7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0150" y="199775"/>
            <a:ext cx="3438007" cy="3906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11757" y="199775"/>
            <a:ext cx="4687067" cy="37730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/>
          <p:nvPr>
            <p:ph idx="1" type="subTitle"/>
          </p:nvPr>
        </p:nvSpPr>
        <p:spPr>
          <a:xfrm>
            <a:off x="224875" y="4211625"/>
            <a:ext cx="8520600" cy="79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Left, </a:t>
            </a:r>
            <a:r>
              <a:rPr lang="en" sz="1100"/>
              <a:t>Jacques-Louis David, </a:t>
            </a:r>
            <a:r>
              <a:rPr lang="en" sz="1100"/>
              <a:t>The Emperor Napoleon in His Study at the Tuilerie, oil on canvas, 1812, H</a:t>
            </a:r>
            <a:r>
              <a:rPr lang="en" sz="1000">
                <a:solidFill>
                  <a:srgbClr val="222222"/>
                </a:solidFill>
                <a:highlight>
                  <a:srgbClr val="F8F9FA"/>
                </a:highlight>
              </a:rPr>
              <a:t>eight: 80.27 ″; Width: 49.25 ″</a:t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Right,</a:t>
            </a:r>
            <a:r>
              <a:rPr lang="en" sz="1100"/>
              <a:t> Larry Rivers (1923-2002) The Second Greatest Homosexual</a:t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/>
              <a:t>acrylic, nails, wood collage and Plexiglas on cardboard construction laid down on panel</a:t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71 x 59 ¼ x 2 ½ in. (180.3 x 150.5 x 6.4 cm.)</a:t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pic>
        <p:nvPicPr>
          <p:cNvPr id="81" name="Google Shape;8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06800" y="204500"/>
            <a:ext cx="2344489" cy="3910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03689" y="228600"/>
            <a:ext cx="3269758" cy="39100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/>
          <p:nvPr>
            <p:ph idx="1" type="subTitle"/>
          </p:nvPr>
        </p:nvSpPr>
        <p:spPr>
          <a:xfrm>
            <a:off x="1306250" y="4211625"/>
            <a:ext cx="7387200" cy="79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Left, Gray’s Anatomy, Lower leg, anterior view</a:t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Right, Jean-Michel Basquiat, Early Moses, acrylic and oil on canvas. </a:t>
            </a:r>
            <a:r>
              <a:rPr lang="en" sz="1150">
                <a:solidFill>
                  <a:srgbClr val="54595D"/>
                </a:solidFill>
                <a:highlight>
                  <a:srgbClr val="F8F9FA"/>
                </a:highlight>
              </a:rPr>
              <a:t>1983</a:t>
            </a:r>
            <a:endParaRPr sz="1100"/>
          </a:p>
        </p:txBody>
      </p:sp>
      <p:pic>
        <p:nvPicPr>
          <p:cNvPr id="88" name="Google Shape;8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9" y="187050"/>
            <a:ext cx="2799891" cy="3906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03125" y="152400"/>
            <a:ext cx="1033775" cy="3976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9"/>
          <p:cNvSpPr txBox="1"/>
          <p:nvPr>
            <p:ph idx="1" type="subTitle"/>
          </p:nvPr>
        </p:nvSpPr>
        <p:spPr>
          <a:xfrm>
            <a:off x="1306250" y="4211625"/>
            <a:ext cx="7387200" cy="79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Left, Camel cigarettes package art</a:t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Right, Larry Rivers, CAmels, oil on canvas. </a:t>
            </a:r>
            <a:r>
              <a:rPr lang="en" sz="1150">
                <a:solidFill>
                  <a:srgbClr val="54595D"/>
                </a:solidFill>
                <a:highlight>
                  <a:srgbClr val="F8F9FA"/>
                </a:highlight>
              </a:rPr>
              <a:t>(ca.1961)</a:t>
            </a:r>
            <a:endParaRPr sz="1100"/>
          </a:p>
        </p:txBody>
      </p:sp>
      <p:pic>
        <p:nvPicPr>
          <p:cNvPr id="95" name="Google Shape;9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58350" y="152400"/>
            <a:ext cx="2947954" cy="4059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58700" y="152400"/>
            <a:ext cx="3271084" cy="4059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